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  <p:sldId id="264" r:id="rId10"/>
    <p:sldId id="265" r:id="rId11"/>
    <p:sldId id="266" r:id="rId12"/>
    <p:sldId id="267" r:id="rId13"/>
    <p:sldId id="268" r:id="rId14"/>
    <p:sldId id="270" r:id="rId15"/>
    <p:sldId id="269" r:id="rId16"/>
    <p:sldId id="271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47AB4"/>
    <a:srgbClr val="FFCA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98" d="100"/>
          <a:sy n="98" d="100"/>
        </p:scale>
        <p:origin x="110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6F17A-656E-447F-BE96-6733D32390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6562C98-3150-4BD5-9954-7EF4329099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03B7E6-B8A4-4B99-B4CA-BCCCC23259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0A6B51-499B-42BE-A31E-42648A9ACAC0}" type="datetimeFigureOut">
              <a:rPr lang="en-IN" smtClean="0"/>
              <a:t>21-11-2024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A26CBD-316C-4618-A3A9-0E997A41C7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CC4F25-F710-4816-B1E3-E8F80AFC3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4FCDB-0632-4F02-8BA4-D3E0752BFC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076110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837C81-1CE6-447E-83E7-EC45BB9276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1BA8A28-0530-4E7C-A817-CF215271A0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CCA532-324F-4D96-AF09-A1912B17E8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0A6B51-499B-42BE-A31E-42648A9ACAC0}" type="datetimeFigureOut">
              <a:rPr lang="en-IN" smtClean="0"/>
              <a:t>21-11-2024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B74028-5B96-401D-85DD-8BD65BACAE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776357-BC4F-4CE3-8C82-3180B3F5FF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4FCDB-0632-4F02-8BA4-D3E0752BFC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862889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F77BE1-9692-4621-B9A9-26BBCACC96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6BC0BE-1E5B-42FC-BFE9-B37C6C799A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CFAEC2-844D-4F05-80C8-095F8B0D3D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0A6B51-499B-42BE-A31E-42648A9ACAC0}" type="datetimeFigureOut">
              <a:rPr lang="en-IN" smtClean="0"/>
              <a:t>21-11-2024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4871E1-7DA5-4315-8D07-C2EB2EF99C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4DAE40-8C02-4E41-8913-BEE27C86A9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4FCDB-0632-4F02-8BA4-D3E0752BFC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791496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C9476-8535-44B6-957B-CF79F0B1A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3DE5DC-2E52-4ED5-87E6-4139296794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7A83C4-6382-4AF5-B338-9C72C9631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0A6B51-499B-42BE-A31E-42648A9ACAC0}" type="datetimeFigureOut">
              <a:rPr lang="en-IN" smtClean="0"/>
              <a:t>21-11-2024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F4984C-3C27-46FE-B7F0-799AABE1A3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264F76-6215-49C0-8FE8-DA9A5ADE5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4FCDB-0632-4F02-8BA4-D3E0752BFC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25987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4DD14-BBBD-4FAC-9F6D-5626B92DA5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8F15F8-770E-4CA0-A183-7F989834C4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C932DC-3326-4925-A610-9EF33CB818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0A6B51-499B-42BE-A31E-42648A9ACAC0}" type="datetimeFigureOut">
              <a:rPr lang="en-IN" smtClean="0"/>
              <a:t>21-11-2024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35544F-119A-4D67-8E06-034701065B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672712-6ABA-453F-A0F4-C73E007C90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4FCDB-0632-4F02-8BA4-D3E0752BFC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974824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57AD1-68DD-4D66-BB23-4E0FFB34E5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3F8E69-EDEA-4B59-A465-7D3A7AEDE0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5EF5D7-F2DE-4A82-90BB-EDDC1427E3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AEC17E-1FCA-42D2-9BA3-833AA47FE3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0A6B51-499B-42BE-A31E-42648A9ACAC0}" type="datetimeFigureOut">
              <a:rPr lang="en-IN" smtClean="0"/>
              <a:t>21-11-2024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C23B14-A96C-4514-8F7F-848E6C7E05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23A11A-8290-444A-B129-BE40C18BE8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4FCDB-0632-4F02-8BA4-D3E0752BFC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578864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FC4743-B802-4233-9776-7C7E9FE55F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2FA8F7-85FF-4657-B71A-4EA8FF3F72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B34522-3333-40A6-BF12-4CABFCCAF8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3274CC8-6F8D-4106-8586-8AC555CBE9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6DF8F59-7B84-44E5-ADEE-4D6232BF2BB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1360589-D3C5-4B17-862C-2CCB0F4B76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0A6B51-499B-42BE-A31E-42648A9ACAC0}" type="datetimeFigureOut">
              <a:rPr lang="en-IN" smtClean="0"/>
              <a:t>21-11-2024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A74EFEA-61D8-4AB1-AE86-91EFAC38E2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6CB3EBB-73F0-49D1-9978-4D4C9DFBD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4FCDB-0632-4F02-8BA4-D3E0752BFC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218520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F4C7B1-5E13-4126-8468-3EA2150BC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B2A695A-126A-44FC-AD98-E371C642E6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0A6B51-499B-42BE-A31E-42648A9ACAC0}" type="datetimeFigureOut">
              <a:rPr lang="en-IN" smtClean="0"/>
              <a:t>21-11-2024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180B07-A037-4450-B6FA-87C64971D4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53ECD0-F7F7-42F0-B01A-A65FC4BF62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4FCDB-0632-4F02-8BA4-D3E0752BFC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43055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8E508A9-240F-4D90-AC9D-B33AFEE0DD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0A6B51-499B-42BE-A31E-42648A9ACAC0}" type="datetimeFigureOut">
              <a:rPr lang="en-IN" smtClean="0"/>
              <a:t>21-11-2024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D0E991B-2F44-4478-B3D3-AAC151E831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09BB27-0AC2-4F2D-964E-59D880BE00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4FCDB-0632-4F02-8BA4-D3E0752BFC42}" type="slidenum">
              <a:rPr lang="en-IN" smtClean="0"/>
              <a:t>‹#›</a:t>
            </a:fld>
            <a:endParaRPr lang="en-IN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D40B5BF0-CA19-4435-B18F-7659FA6915F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09433" y="0"/>
            <a:ext cx="6142180" cy="6858000"/>
          </a:xfrm>
        </p:spPr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859628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7C8ED0-D304-460B-87A6-96E2A8B5A3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588A8E-4AE2-4730-8E3D-547150B63E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69C470-C76D-4A93-B792-A94255F12A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50AE75-82CA-4571-80BF-3DA8306BF9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0A6B51-499B-42BE-A31E-42648A9ACAC0}" type="datetimeFigureOut">
              <a:rPr lang="en-IN" smtClean="0"/>
              <a:t>21-11-2024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14DC6B-0E10-434A-B96B-6BE6BC79B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4356A4-835F-4863-ABB3-AA8372D69A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4FCDB-0632-4F02-8BA4-D3E0752BFC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038006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367998-FCA7-46B6-B40F-09FFCC8D73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213985F-603F-4A9B-ACED-A87FCC6B82A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1959B0-C048-4254-B192-B54A2A7D92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EE80B7-43DE-4B5F-8D58-D33D576555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0A6B51-499B-42BE-A31E-42648A9ACAC0}" type="datetimeFigureOut">
              <a:rPr lang="en-IN" smtClean="0"/>
              <a:t>21-11-2024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2DEFEA-39FE-4639-874C-D28A878CFE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95155D-E039-4D6B-98D6-1A4E83713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4FCDB-0632-4F02-8BA4-D3E0752BFC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219244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6BDFC51-BEA0-40DA-8883-B5BC15FE10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B0F5D9-5AA5-429B-AFCF-89E01D7F23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DAD096-D0D0-48D3-9D5B-D3E3353FBA3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0A6B51-499B-42BE-A31E-42648A9ACAC0}" type="datetimeFigureOut">
              <a:rPr lang="en-IN" smtClean="0"/>
              <a:t>21-11-2024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250CD1-D4AB-4621-A611-9C6D0B9DAC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F24911-555E-4408-B751-73AC95C85D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C4FCDB-0632-4F02-8BA4-D3E0752BFC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60865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9A519FA3-97B6-45C2-9BAD-08A112BC074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07" r="20107"/>
          <a:stretch>
            <a:fillRect/>
          </a:stretch>
        </p:blipFill>
        <p:spPr/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D3F764D-8358-47D3-BA52-61AE723572A8}"/>
              </a:ext>
            </a:extLst>
          </p:cNvPr>
          <p:cNvSpPr/>
          <p:nvPr/>
        </p:nvSpPr>
        <p:spPr>
          <a:xfrm>
            <a:off x="409433" y="0"/>
            <a:ext cx="6142180" cy="6858000"/>
          </a:xfrm>
          <a:prstGeom prst="rect">
            <a:avLst/>
          </a:prstGeom>
          <a:solidFill>
            <a:schemeClr val="tx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028" name="Picture 4" descr="Python icon - Free download on Iconfinder">
            <a:extLst>
              <a:ext uri="{FF2B5EF4-FFF2-40B4-BE49-F238E27FC236}">
                <a16:creationId xmlns:a16="http://schemas.microsoft.com/office/drawing/2014/main" id="{9574223D-4AD3-4739-A417-4F80365AFC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316" y="1413793"/>
            <a:ext cx="4030414" cy="4030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83457260-2EFC-4802-BC71-F33DDA862EEB}"/>
              </a:ext>
            </a:extLst>
          </p:cNvPr>
          <p:cNvSpPr/>
          <p:nvPr/>
        </p:nvSpPr>
        <p:spPr>
          <a:xfrm>
            <a:off x="6551613" y="0"/>
            <a:ext cx="144659" cy="6858000"/>
          </a:xfrm>
          <a:prstGeom prst="rect">
            <a:avLst/>
          </a:prstGeom>
          <a:solidFill>
            <a:srgbClr val="FFCA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8FCD5A0-D90D-46CB-8925-4CAF4DCDE834}"/>
              </a:ext>
            </a:extLst>
          </p:cNvPr>
          <p:cNvSpPr/>
          <p:nvPr/>
        </p:nvSpPr>
        <p:spPr>
          <a:xfrm>
            <a:off x="279356" y="0"/>
            <a:ext cx="144659" cy="6858000"/>
          </a:xfrm>
          <a:prstGeom prst="rect">
            <a:avLst/>
          </a:prstGeom>
          <a:solidFill>
            <a:srgbClr val="347A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1EC74B0-69FA-4D25-8554-7D80D31993E7}"/>
              </a:ext>
            </a:extLst>
          </p:cNvPr>
          <p:cNvGrpSpPr/>
          <p:nvPr/>
        </p:nvGrpSpPr>
        <p:grpSpPr>
          <a:xfrm>
            <a:off x="6850149" y="1257656"/>
            <a:ext cx="5142521" cy="4342687"/>
            <a:chOff x="7350657" y="1508924"/>
            <a:chExt cx="3627475" cy="4342687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1D3AB21-8855-440F-9F3E-A990D4C8AAC9}"/>
                </a:ext>
              </a:extLst>
            </p:cNvPr>
            <p:cNvSpPr txBox="1"/>
            <p:nvPr/>
          </p:nvSpPr>
          <p:spPr>
            <a:xfrm>
              <a:off x="7350657" y="1785923"/>
              <a:ext cx="3627475" cy="20621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3200" dirty="0">
                  <a:solidFill>
                    <a:srgbClr val="FFCA1D"/>
                  </a:solidFill>
                  <a:latin typeface="Georgia" panose="02040502050405020303" pitchFamily="18" charset="0"/>
                </a:rPr>
                <a:t>Скачиваемые библиотеки </a:t>
              </a:r>
              <a:r>
                <a:rPr lang="en-US" sz="3200" dirty="0">
                  <a:solidFill>
                    <a:srgbClr val="FFCA1D"/>
                  </a:solidFill>
                  <a:latin typeface="Georgia" panose="02040502050405020303" pitchFamily="18" charset="0"/>
                </a:rPr>
                <a:t>Python</a:t>
              </a:r>
              <a:r>
                <a:rPr lang="ru-RU" sz="3200" dirty="0">
                  <a:solidFill>
                    <a:srgbClr val="FFCA1D"/>
                  </a:solidFill>
                  <a:latin typeface="Georgia" panose="02040502050405020303" pitchFamily="18" charset="0"/>
                </a:rPr>
                <a:t> </a:t>
              </a:r>
            </a:p>
            <a:p>
              <a:r>
                <a:rPr lang="ru-RU" sz="3200" dirty="0">
                  <a:solidFill>
                    <a:srgbClr val="347AB4"/>
                  </a:solidFill>
                  <a:latin typeface="Georgia" panose="02040502050405020303" pitchFamily="18" charset="0"/>
                </a:rPr>
                <a:t>– как информационно-аналитическая система</a:t>
              </a:r>
              <a:r>
                <a:rPr lang="en-IN" sz="3200" b="0" i="0" dirty="0">
                  <a:solidFill>
                    <a:srgbClr val="347AB4"/>
                  </a:solidFill>
                  <a:effectLst/>
                  <a:latin typeface="Georgia" panose="02040502050405020303" pitchFamily="18" charset="0"/>
                </a:rPr>
                <a:t>  </a:t>
              </a:r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F6B2EDC4-EEF2-475D-A945-E0D3C77B5CB3}"/>
                </a:ext>
              </a:extLst>
            </p:cNvPr>
            <p:cNvGrpSpPr/>
            <p:nvPr/>
          </p:nvGrpSpPr>
          <p:grpSpPr>
            <a:xfrm>
              <a:off x="7585173" y="1508924"/>
              <a:ext cx="3254655" cy="4342687"/>
              <a:chOff x="7585173" y="1508924"/>
              <a:chExt cx="3254655" cy="4342687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84BA80C-188C-45DD-B313-8C0DF862C385}"/>
                  </a:ext>
                </a:extLst>
              </p:cNvPr>
              <p:cNvSpPr txBox="1"/>
              <p:nvPr/>
            </p:nvSpPr>
            <p:spPr>
              <a:xfrm>
                <a:off x="7585174" y="1508924"/>
                <a:ext cx="325465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1219170">
                  <a:spcBef>
                    <a:spcPct val="20000"/>
                  </a:spcBef>
                  <a:defRPr/>
                </a:pPr>
                <a:endPara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Georgia Pro Light" panose="02040302050405020303" pitchFamily="18" charset="0"/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D3E1153-EDCF-41AC-8534-BF31B0DB4AE3}"/>
                  </a:ext>
                </a:extLst>
              </p:cNvPr>
              <p:cNvSpPr txBox="1"/>
              <p:nvPr/>
            </p:nvSpPr>
            <p:spPr>
              <a:xfrm>
                <a:off x="7585173" y="2781054"/>
                <a:ext cx="315844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1219170">
                  <a:spcBef>
                    <a:spcPct val="20000"/>
                  </a:spcBef>
                  <a:defRPr/>
                </a:pPr>
                <a:endPara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Georgia Pro Light" panose="02040302050405020303" pitchFamily="18" charset="0"/>
                </a:endParaRP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CDE0885-35EC-4134-B182-ABEB0E86CE0F}"/>
                  </a:ext>
                </a:extLst>
              </p:cNvPr>
              <p:cNvSpPr txBox="1"/>
              <p:nvPr/>
            </p:nvSpPr>
            <p:spPr>
              <a:xfrm>
                <a:off x="7585173" y="4179372"/>
                <a:ext cx="315844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1219170">
                  <a:spcBef>
                    <a:spcPct val="20000"/>
                  </a:spcBef>
                  <a:defRPr/>
                </a:pPr>
                <a:endPara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Georgia Pro Light" panose="02040302050405020303" pitchFamily="18" charset="0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5ABF461-3F8B-48FC-B5A0-75EF1B89910F}"/>
                  </a:ext>
                </a:extLst>
              </p:cNvPr>
              <p:cNvSpPr txBox="1"/>
              <p:nvPr/>
            </p:nvSpPr>
            <p:spPr>
              <a:xfrm>
                <a:off x="7585173" y="5574612"/>
                <a:ext cx="315844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1219170">
                  <a:spcBef>
                    <a:spcPct val="20000"/>
                  </a:spcBef>
                  <a:defRPr/>
                </a:pPr>
                <a:endPara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Georgia Pro Light" panose="02040302050405020303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361277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0C533C-2E5E-447B-09C4-8D51B0CA2E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43061E1-90A4-6303-E797-DF4D7E03F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/>
              <a:t>Еще возможности</a:t>
            </a:r>
            <a:r>
              <a:rPr lang="en-US" sz="4000" dirty="0"/>
              <a:t> </a:t>
            </a:r>
            <a:r>
              <a:rPr lang="en-US" sz="4000" dirty="0" err="1"/>
              <a:t>matplotlib.pyplot</a:t>
            </a:r>
            <a:r>
              <a:rPr lang="en-US" sz="4000" dirty="0"/>
              <a:t> </a:t>
            </a:r>
            <a:r>
              <a:rPr lang="ru-RU" sz="4000" dirty="0"/>
              <a:t>и </a:t>
            </a:r>
            <a:r>
              <a:rPr lang="en-US" sz="4000" dirty="0"/>
              <a:t>seaborn</a:t>
            </a:r>
            <a:br>
              <a:rPr lang="en-US" sz="4000" dirty="0"/>
            </a:br>
            <a:r>
              <a:rPr lang="ru-RU" sz="4000" dirty="0"/>
              <a:t>на примере других датасетов</a:t>
            </a:r>
          </a:p>
        </p:txBody>
      </p:sp>
      <p:pic>
        <p:nvPicPr>
          <p:cNvPr id="3" name="Picture 4" descr="Python icon - Free download on Iconfinder">
            <a:extLst>
              <a:ext uri="{FF2B5EF4-FFF2-40B4-BE49-F238E27FC236}">
                <a16:creationId xmlns:a16="http://schemas.microsoft.com/office/drawing/2014/main" id="{FC79AAF5-8DE3-601C-1CDA-3154D0B725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0894" y="141425"/>
            <a:ext cx="800511" cy="800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D4D2F26-A667-AE10-4070-118A5FBA66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5156938" cy="4932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0853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3A0C5DC-2840-4654-CD84-12E2064AE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360138" cy="752475"/>
          </a:xfrm>
        </p:spPr>
        <p:txBody>
          <a:bodyPr>
            <a:normAutofit/>
          </a:bodyPr>
          <a:lstStyle/>
          <a:p>
            <a:r>
              <a:rPr lang="ru-RU" sz="4000" dirty="0"/>
              <a:t>И возможно библиотеки </a:t>
            </a:r>
            <a:r>
              <a:rPr lang="en-US" sz="4000" dirty="0" err="1"/>
              <a:t>plotly</a:t>
            </a:r>
            <a:endParaRPr lang="ru-RU" sz="4000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B54D95C8-3F41-7D42-ECED-538E7C1588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253331"/>
            <a:ext cx="9818584" cy="4351338"/>
          </a:xfrm>
        </p:spPr>
      </p:pic>
      <p:pic>
        <p:nvPicPr>
          <p:cNvPr id="6" name="Picture 4" descr="Python icon - Free download on Iconfinder">
            <a:extLst>
              <a:ext uri="{FF2B5EF4-FFF2-40B4-BE49-F238E27FC236}">
                <a16:creationId xmlns:a16="http://schemas.microsoft.com/office/drawing/2014/main" id="{DF786185-D310-EE68-54F4-A5F3251107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0894" y="141425"/>
            <a:ext cx="800511" cy="800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05112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5EBA11-99AB-D601-FEA0-5F3C9C4350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3493" y="388572"/>
            <a:ext cx="9876692" cy="971306"/>
          </a:xfrm>
        </p:spPr>
        <p:txBody>
          <a:bodyPr>
            <a:normAutofit fontScale="90000"/>
          </a:bodyPr>
          <a:lstStyle/>
          <a:p>
            <a:r>
              <a:rPr lang="en-US" b="1" i="0" dirty="0">
                <a:effectLst/>
                <a:latin typeface="system-ui"/>
              </a:rPr>
              <a:t>RFM - </a:t>
            </a:r>
            <a:r>
              <a:rPr lang="ru-RU" b="1" i="0" dirty="0">
                <a:effectLst/>
                <a:latin typeface="system-ui"/>
              </a:rPr>
              <a:t>сегментация</a:t>
            </a:r>
            <a:br>
              <a:rPr lang="ru-RU" b="1" i="0" dirty="0">
                <a:effectLst/>
                <a:latin typeface="system-ui"/>
              </a:rPr>
            </a:br>
            <a:endParaRPr lang="ru-RU" dirty="0"/>
          </a:p>
        </p:txBody>
      </p:sp>
      <p:pic>
        <p:nvPicPr>
          <p:cNvPr id="3" name="Picture 4" descr="Python icon - Free download on Iconfinder">
            <a:extLst>
              <a:ext uri="{FF2B5EF4-FFF2-40B4-BE49-F238E27FC236}">
                <a16:creationId xmlns:a16="http://schemas.microsoft.com/office/drawing/2014/main" id="{6F565972-5C27-B2BD-F3BA-E05C3764FC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0894" y="141425"/>
            <a:ext cx="800511" cy="800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9813DF5-B798-8A48-4F89-57B244FC436B}"/>
              </a:ext>
            </a:extLst>
          </p:cNvPr>
          <p:cNvSpPr txBox="1"/>
          <p:nvPr/>
        </p:nvSpPr>
        <p:spPr>
          <a:xfrm>
            <a:off x="783492" y="941936"/>
            <a:ext cx="660986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0" i="0" dirty="0">
                <a:effectLst/>
                <a:latin typeface="system-ui"/>
              </a:rPr>
              <a:t>R (</a:t>
            </a:r>
            <a:r>
              <a:rPr lang="ru-RU" b="0" i="0" dirty="0" err="1">
                <a:effectLst/>
                <a:latin typeface="system-ui"/>
              </a:rPr>
              <a:t>Recency</a:t>
            </a:r>
            <a:r>
              <a:rPr lang="ru-RU" b="0" i="0" dirty="0">
                <a:effectLst/>
                <a:latin typeface="system-ui"/>
              </a:rPr>
              <a:t>) — насколько давно клиент сделал последний заказ. </a:t>
            </a:r>
          </a:p>
          <a:p>
            <a:r>
              <a:rPr lang="ru-RU" b="0" i="0" dirty="0">
                <a:effectLst/>
                <a:latin typeface="system-ui"/>
              </a:rPr>
              <a:t>F (Frequency) — сколько всего заказов сделал клиент. </a:t>
            </a:r>
          </a:p>
          <a:p>
            <a:r>
              <a:rPr lang="ru-RU" b="0" i="0" dirty="0">
                <a:effectLst/>
                <a:latin typeface="system-ui"/>
              </a:rPr>
              <a:t>M(</a:t>
            </a:r>
            <a:r>
              <a:rPr lang="ru-RU" b="0" i="0" dirty="0" err="1">
                <a:effectLst/>
                <a:latin typeface="system-ui"/>
              </a:rPr>
              <a:t>Monetary</a:t>
            </a:r>
            <a:r>
              <a:rPr lang="ru-RU" b="0" i="0" dirty="0">
                <a:effectLst/>
                <a:latin typeface="system-ui"/>
              </a:rPr>
              <a:t>) — сколько денег клиент потратил.</a:t>
            </a:r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1254FE0-41F5-22B8-78EA-3230576D5B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492" y="2132073"/>
            <a:ext cx="9015241" cy="389415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F07D5DE-C24F-739E-7CC3-0A534212E7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6804" y="3329716"/>
            <a:ext cx="3574090" cy="3139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5775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D8A8D27-5B1F-A794-34B6-6BFB42EFF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RFM –</a:t>
            </a:r>
            <a:r>
              <a:rPr lang="ru-RU" sz="4000" dirty="0"/>
              <a:t> сегментация </a:t>
            </a:r>
          </a:p>
        </p:txBody>
      </p:sp>
      <p:pic>
        <p:nvPicPr>
          <p:cNvPr id="3" name="Picture 4" descr="Python icon - Free download on Iconfinder">
            <a:extLst>
              <a:ext uri="{FF2B5EF4-FFF2-40B4-BE49-F238E27FC236}">
                <a16:creationId xmlns:a16="http://schemas.microsoft.com/office/drawing/2014/main" id="{5FDBEE53-B86D-A209-F233-09D251EA92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0894" y="141425"/>
            <a:ext cx="800511" cy="800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1F8FE5D-B5E2-4BD0-A361-B0D4D65401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776874"/>
            <a:ext cx="8954477" cy="4442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5745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331775-EF67-BEF2-A6B1-8819531AC5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DD21631-4EF5-5ABF-D15D-9E3084C11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RFM –</a:t>
            </a:r>
            <a:r>
              <a:rPr lang="ru-RU" sz="4000" dirty="0"/>
              <a:t> сегментация </a:t>
            </a:r>
          </a:p>
        </p:txBody>
      </p:sp>
      <p:pic>
        <p:nvPicPr>
          <p:cNvPr id="3" name="Picture 4" descr="Python icon - Free download on Iconfinder">
            <a:extLst>
              <a:ext uri="{FF2B5EF4-FFF2-40B4-BE49-F238E27FC236}">
                <a16:creationId xmlns:a16="http://schemas.microsoft.com/office/drawing/2014/main" id="{AA1B45C6-E427-CDE8-4746-E979C616B2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0894" y="141425"/>
            <a:ext cx="800511" cy="800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D9005CE-8FB0-2DFF-202C-FC5F4B19448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9968"/>
          <a:stretch/>
        </p:blipFill>
        <p:spPr>
          <a:xfrm>
            <a:off x="964556" y="1400097"/>
            <a:ext cx="4642941" cy="4549193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2BBB5CD-BBA7-310A-2C8F-406F0D9AE6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3429" y="1831192"/>
            <a:ext cx="6187976" cy="3398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7650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BFA606A-6163-E4A6-B9D3-3017C90073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1605" y="0"/>
            <a:ext cx="8344911" cy="6858000"/>
          </a:xfrm>
          <a:prstGeom prst="rect">
            <a:avLst/>
          </a:prstGeom>
        </p:spPr>
      </p:pic>
      <p:pic>
        <p:nvPicPr>
          <p:cNvPr id="5" name="Picture 4" descr="Python icon - Free download on Iconfinder">
            <a:extLst>
              <a:ext uri="{FF2B5EF4-FFF2-40B4-BE49-F238E27FC236}">
                <a16:creationId xmlns:a16="http://schemas.microsoft.com/office/drawing/2014/main" id="{9EB1B461-1656-4716-6DFE-C5E7683F6C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0894" y="141425"/>
            <a:ext cx="800511" cy="800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68531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B291760-2583-A77F-C124-645EE15178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532815" cy="877521"/>
          </a:xfrm>
        </p:spPr>
        <p:txBody>
          <a:bodyPr/>
          <a:lstStyle/>
          <a:p>
            <a:r>
              <a:rPr lang="ru-RU" dirty="0"/>
              <a:t>Для желающий ознакомится с кодом </a:t>
            </a:r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E4CA3029-6A09-393E-893C-FA522CF003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8938" y="1544272"/>
            <a:ext cx="4351338" cy="4351338"/>
          </a:xfrm>
        </p:spPr>
      </p:pic>
      <p:pic>
        <p:nvPicPr>
          <p:cNvPr id="4" name="Picture 4" descr="Python icon - Free download on Iconfinder">
            <a:extLst>
              <a:ext uri="{FF2B5EF4-FFF2-40B4-BE49-F238E27FC236}">
                <a16:creationId xmlns:a16="http://schemas.microsoft.com/office/drawing/2014/main" id="{6D6090F4-45F6-7A6F-D552-C65AD792CB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0894" y="141425"/>
            <a:ext cx="800511" cy="800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92573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00E619C-C690-6722-A054-631AD2779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>
                <a:solidFill>
                  <a:srgbClr val="FFCA1D"/>
                </a:solidFill>
              </a:rPr>
              <a:t>Основные библиотеки в </a:t>
            </a:r>
            <a:r>
              <a:rPr lang="en-US" sz="4000" dirty="0">
                <a:solidFill>
                  <a:srgbClr val="FFCA1D"/>
                </a:solidFill>
              </a:rPr>
              <a:t>Python </a:t>
            </a:r>
            <a:br>
              <a:rPr lang="en-US" sz="4000" dirty="0"/>
            </a:br>
            <a:r>
              <a:rPr lang="ru-RU" sz="4000" dirty="0">
                <a:solidFill>
                  <a:srgbClr val="347AB4"/>
                </a:solidFill>
              </a:rPr>
              <a:t>для анализа и визуализации данных </a:t>
            </a:r>
          </a:p>
        </p:txBody>
      </p:sp>
      <p:pic>
        <p:nvPicPr>
          <p:cNvPr id="4" name="Picture 4" descr="Python icon - Free download on Iconfinder">
            <a:extLst>
              <a:ext uri="{FF2B5EF4-FFF2-40B4-BE49-F238E27FC236}">
                <a16:creationId xmlns:a16="http://schemas.microsoft.com/office/drawing/2014/main" id="{2BEEBECA-34BD-0460-D9F5-4339F8643A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4786" y="34376"/>
            <a:ext cx="800511" cy="800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rrow: Pentagon 15">
            <a:extLst>
              <a:ext uri="{FF2B5EF4-FFF2-40B4-BE49-F238E27FC236}">
                <a16:creationId xmlns:a16="http://schemas.microsoft.com/office/drawing/2014/main" id="{FEA2A9E9-1DCA-4711-A23A-074AA0E7C0C8}"/>
              </a:ext>
            </a:extLst>
          </p:cNvPr>
          <p:cNvSpPr/>
          <p:nvPr/>
        </p:nvSpPr>
        <p:spPr>
          <a:xfrm>
            <a:off x="1158067" y="2053672"/>
            <a:ext cx="352680" cy="174692"/>
          </a:xfrm>
          <a:prstGeom prst="homePlat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sz="2800" dirty="0"/>
          </a:p>
        </p:txBody>
      </p:sp>
      <p:sp>
        <p:nvSpPr>
          <p:cNvPr id="9" name="Arrow: Pentagon 15">
            <a:extLst>
              <a:ext uri="{FF2B5EF4-FFF2-40B4-BE49-F238E27FC236}">
                <a16:creationId xmlns:a16="http://schemas.microsoft.com/office/drawing/2014/main" id="{87F86FF6-213D-85E1-0E1C-2F7DC93B611F}"/>
              </a:ext>
            </a:extLst>
          </p:cNvPr>
          <p:cNvSpPr/>
          <p:nvPr/>
        </p:nvSpPr>
        <p:spPr>
          <a:xfrm>
            <a:off x="1158067" y="2561233"/>
            <a:ext cx="352680" cy="174692"/>
          </a:xfrm>
          <a:prstGeom prst="homePlat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sz="28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EF84B14-2B7F-9766-1D4D-A2EFA204B317}"/>
              </a:ext>
            </a:extLst>
          </p:cNvPr>
          <p:cNvSpPr txBox="1"/>
          <p:nvPr/>
        </p:nvSpPr>
        <p:spPr>
          <a:xfrm>
            <a:off x="1510747" y="2329738"/>
            <a:ext cx="609467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 err="1">
                <a:solidFill>
                  <a:srgbClr val="333333"/>
                </a:solidFill>
                <a:latin typeface="YS Text"/>
              </a:rPr>
              <a:t>SeaBorn</a:t>
            </a:r>
            <a:endParaRPr lang="ru-RU" sz="2800" dirty="0"/>
          </a:p>
          <a:p>
            <a:endParaRPr lang="ru-RU" sz="2800" dirty="0"/>
          </a:p>
        </p:txBody>
      </p:sp>
      <p:sp>
        <p:nvSpPr>
          <p:cNvPr id="12" name="Arrow: Pentagon 15">
            <a:extLst>
              <a:ext uri="{FF2B5EF4-FFF2-40B4-BE49-F238E27FC236}">
                <a16:creationId xmlns:a16="http://schemas.microsoft.com/office/drawing/2014/main" id="{12C85E57-44AF-00E5-419B-856F4CEA7027}"/>
              </a:ext>
            </a:extLst>
          </p:cNvPr>
          <p:cNvSpPr/>
          <p:nvPr/>
        </p:nvSpPr>
        <p:spPr>
          <a:xfrm>
            <a:off x="1158067" y="3039197"/>
            <a:ext cx="352680" cy="174692"/>
          </a:xfrm>
          <a:prstGeom prst="homePlat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sz="28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805C608-5E3D-51BF-09B2-0274FF487826}"/>
              </a:ext>
            </a:extLst>
          </p:cNvPr>
          <p:cNvSpPr txBox="1"/>
          <p:nvPr/>
        </p:nvSpPr>
        <p:spPr>
          <a:xfrm>
            <a:off x="1510747" y="2794396"/>
            <a:ext cx="609467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i="0" dirty="0">
                <a:solidFill>
                  <a:srgbClr val="333333"/>
                </a:solidFill>
                <a:effectLst/>
                <a:latin typeface="YS Text"/>
              </a:rPr>
              <a:t>Pandas</a:t>
            </a:r>
            <a:endParaRPr lang="ru-RU" sz="2800" dirty="0"/>
          </a:p>
        </p:txBody>
      </p:sp>
      <p:sp>
        <p:nvSpPr>
          <p:cNvPr id="15" name="Arrow: Pentagon 15">
            <a:extLst>
              <a:ext uri="{FF2B5EF4-FFF2-40B4-BE49-F238E27FC236}">
                <a16:creationId xmlns:a16="http://schemas.microsoft.com/office/drawing/2014/main" id="{74100D71-6BA0-373D-3FD7-5B20F32BD518}"/>
              </a:ext>
            </a:extLst>
          </p:cNvPr>
          <p:cNvSpPr/>
          <p:nvPr/>
        </p:nvSpPr>
        <p:spPr>
          <a:xfrm>
            <a:off x="1158067" y="3489338"/>
            <a:ext cx="352680" cy="174692"/>
          </a:xfrm>
          <a:prstGeom prst="homePlat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sz="28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0C1F246-91EA-E2EA-240F-4AD31F07BAB4}"/>
              </a:ext>
            </a:extLst>
          </p:cNvPr>
          <p:cNvSpPr txBox="1"/>
          <p:nvPr/>
        </p:nvSpPr>
        <p:spPr>
          <a:xfrm>
            <a:off x="1510747" y="3230398"/>
            <a:ext cx="609467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 err="1">
                <a:solidFill>
                  <a:srgbClr val="333333"/>
                </a:solidFill>
                <a:latin typeface="YS Text"/>
              </a:rPr>
              <a:t>Matplotlib.pyplot</a:t>
            </a:r>
            <a:endParaRPr lang="ru-RU" sz="2800" b="1" dirty="0">
              <a:solidFill>
                <a:srgbClr val="333333"/>
              </a:solidFill>
              <a:latin typeface="YS Text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5366F24-8C56-A062-FC9B-260C36D9678C}"/>
              </a:ext>
            </a:extLst>
          </p:cNvPr>
          <p:cNvSpPr txBox="1"/>
          <p:nvPr/>
        </p:nvSpPr>
        <p:spPr>
          <a:xfrm>
            <a:off x="1510747" y="1909719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 err="1">
                <a:solidFill>
                  <a:srgbClr val="333333"/>
                </a:solidFill>
                <a:latin typeface="YS Text"/>
              </a:rPr>
              <a:t>plotly</a:t>
            </a:r>
            <a:endParaRPr lang="ru-RU" sz="2800" b="1" dirty="0">
              <a:solidFill>
                <a:srgbClr val="333333"/>
              </a:solidFill>
              <a:latin typeface="YS Text"/>
            </a:endParaRPr>
          </a:p>
        </p:txBody>
      </p:sp>
    </p:spTree>
    <p:extLst>
      <p:ext uri="{BB962C8B-B14F-4D97-AF65-F5344CB8AC3E}">
        <p14:creationId xmlns:p14="http://schemas.microsoft.com/office/powerpoint/2010/main" val="9164377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23202547-A39F-E771-C1E0-BD4BA28F54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38731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dirty="0"/>
              <a:t>Для анализа и визуализации данных будем использовать готовый датасет некоторого магазина с фиктивными данным </a:t>
            </a:r>
          </a:p>
        </p:txBody>
      </p:sp>
      <p:pic>
        <p:nvPicPr>
          <p:cNvPr id="6" name="Picture 4" descr="Python icon - Free download on Iconfinder">
            <a:extLst>
              <a:ext uri="{FF2B5EF4-FFF2-40B4-BE49-F238E27FC236}">
                <a16:creationId xmlns:a16="http://schemas.microsoft.com/office/drawing/2014/main" id="{5DEA95BD-EAD3-8D42-E34C-32045B048A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4786" y="34376"/>
            <a:ext cx="800511" cy="800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4243FA9-929E-7549-6D02-133E23A4EC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892" y="1035975"/>
            <a:ext cx="8376138" cy="2677438"/>
          </a:xfrm>
          <a:prstGeom prst="rect">
            <a:avLst/>
          </a:prstGeom>
        </p:spPr>
      </p:pic>
      <p:graphicFrame>
        <p:nvGraphicFramePr>
          <p:cNvPr id="9" name="Таблица 8">
            <a:extLst>
              <a:ext uri="{FF2B5EF4-FFF2-40B4-BE49-F238E27FC236}">
                <a16:creationId xmlns:a16="http://schemas.microsoft.com/office/drawing/2014/main" id="{2A7085A5-ACCD-2ACD-8E71-4655FBDF86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9651989"/>
              </p:ext>
            </p:extLst>
          </p:nvPr>
        </p:nvGraphicFramePr>
        <p:xfrm>
          <a:off x="681892" y="3713413"/>
          <a:ext cx="10220570" cy="2519524"/>
        </p:xfrm>
        <a:graphic>
          <a:graphicData uri="http://schemas.openxmlformats.org/drawingml/2006/table">
            <a:tbl>
              <a:tblPr/>
              <a:tblGrid>
                <a:gridCol w="1303216">
                  <a:extLst>
                    <a:ext uri="{9D8B030D-6E8A-4147-A177-3AD203B41FA5}">
                      <a16:colId xmlns:a16="http://schemas.microsoft.com/office/drawing/2014/main" val="2747293827"/>
                    </a:ext>
                  </a:extLst>
                </a:gridCol>
                <a:gridCol w="8917354">
                  <a:extLst>
                    <a:ext uri="{9D8B030D-6E8A-4147-A177-3AD203B41FA5}">
                      <a16:colId xmlns:a16="http://schemas.microsoft.com/office/drawing/2014/main" val="909016807"/>
                    </a:ext>
                  </a:extLst>
                </a:gridCol>
              </a:tblGrid>
              <a:tr h="11295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dirty="0">
                          <a:effectLst/>
                          <a:latin typeface="inherit"/>
                        </a:rPr>
                        <a:t>Column</a:t>
                      </a:r>
                      <a:endParaRPr lang="en-US" sz="1100" b="0" dirty="0">
                        <a:effectLst/>
                        <a:latin typeface="inherit"/>
                      </a:endParaRPr>
                    </a:p>
                  </a:txBody>
                  <a:tcPr marL="37191" marR="37191" marT="18595" marB="185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>
                          <a:effectLst/>
                          <a:latin typeface="inherit"/>
                        </a:rPr>
                        <a:t>Description</a:t>
                      </a:r>
                      <a:endParaRPr lang="en-US" sz="1100" b="0">
                        <a:effectLst/>
                        <a:latin typeface="inherit"/>
                      </a:endParaRPr>
                    </a:p>
                  </a:txBody>
                  <a:tcPr marL="37191" marR="37191" marT="18595" marB="185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0489683"/>
                  </a:ext>
                </a:extLst>
              </a:tr>
              <a:tr h="38968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dirty="0" err="1">
                          <a:effectLst/>
                          <a:latin typeface="inherit"/>
                        </a:rPr>
                        <a:t>InvoiceNo</a:t>
                      </a:r>
                      <a:endParaRPr lang="en-US" sz="1100" dirty="0">
                        <a:effectLst/>
                        <a:latin typeface="inherit"/>
                      </a:endParaRPr>
                    </a:p>
                  </a:txBody>
                  <a:tcPr marL="37191" marR="37191" marT="18595" marB="185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1100" kern="1200" dirty="0">
                          <a:solidFill>
                            <a:schemeClr val="tx1"/>
                          </a:solidFill>
                          <a:effectLst/>
                          <a:latin typeface="inherit"/>
                          <a:ea typeface="+mn-ea"/>
                          <a:cs typeface="+mn-cs"/>
                        </a:rPr>
                        <a:t>Представлены уникальные идентификаторы для каждой транзакции</a:t>
                      </a:r>
                      <a:endParaRPr lang="en-US" sz="1100" kern="1200" dirty="0">
                        <a:solidFill>
                          <a:schemeClr val="tx1"/>
                        </a:solidFill>
                        <a:effectLst/>
                        <a:latin typeface="inherit"/>
                        <a:ea typeface="+mn-ea"/>
                        <a:cs typeface="+mn-cs"/>
                      </a:endParaRPr>
                    </a:p>
                  </a:txBody>
                  <a:tcPr marL="37191" marR="37191" marT="18595" marB="185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2318184"/>
                  </a:ext>
                </a:extLst>
              </a:tr>
              <a:tr h="29739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dirty="0" err="1">
                          <a:effectLst/>
                          <a:latin typeface="inherit"/>
                        </a:rPr>
                        <a:t>StockCode</a:t>
                      </a:r>
                      <a:endParaRPr lang="en-US" sz="1100" dirty="0">
                        <a:effectLst/>
                        <a:latin typeface="inherit"/>
                      </a:endParaRPr>
                    </a:p>
                  </a:txBody>
                  <a:tcPr marL="37191" marR="37191" marT="18595" marB="185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ru-RU" sz="1100" kern="1200" dirty="0">
                          <a:solidFill>
                            <a:schemeClr val="tx1"/>
                          </a:solidFill>
                          <a:effectLst/>
                          <a:latin typeface="inherit"/>
                          <a:ea typeface="+mn-ea"/>
                          <a:cs typeface="+mn-cs"/>
                        </a:rPr>
                        <a:t>Код товара. В этом столбце содержится уникальный идентификатор для каждого продукта</a:t>
                      </a:r>
                      <a:endParaRPr lang="en-US" sz="1100" kern="1200" dirty="0">
                        <a:solidFill>
                          <a:schemeClr val="tx1"/>
                        </a:solidFill>
                        <a:effectLst/>
                        <a:latin typeface="inherit"/>
                        <a:ea typeface="+mn-ea"/>
                        <a:cs typeface="+mn-cs"/>
                      </a:endParaRPr>
                    </a:p>
                  </a:txBody>
                  <a:tcPr marL="37191" marR="37191" marT="18595" marB="185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8825096"/>
                  </a:ext>
                </a:extLst>
              </a:tr>
              <a:tr h="20540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dirty="0">
                          <a:effectLst/>
                          <a:latin typeface="inherit"/>
                        </a:rPr>
                        <a:t>Description</a:t>
                      </a:r>
                      <a:endParaRPr lang="en-US" sz="1100" dirty="0">
                        <a:effectLst/>
                        <a:latin typeface="inherit"/>
                      </a:endParaRPr>
                    </a:p>
                  </a:txBody>
                  <a:tcPr marL="37191" marR="37191" marT="18595" marB="185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ru-RU" sz="1100" kern="1200" dirty="0">
                          <a:solidFill>
                            <a:schemeClr val="tx1"/>
                          </a:solidFill>
                          <a:effectLst/>
                          <a:latin typeface="inherit"/>
                          <a:ea typeface="+mn-ea"/>
                          <a:cs typeface="+mn-cs"/>
                        </a:rPr>
                        <a:t>Описание товара</a:t>
                      </a:r>
                      <a:endParaRPr lang="en-US" sz="1100" kern="1200" dirty="0">
                        <a:solidFill>
                          <a:schemeClr val="tx1"/>
                        </a:solidFill>
                        <a:effectLst/>
                        <a:latin typeface="inherit"/>
                        <a:ea typeface="+mn-ea"/>
                        <a:cs typeface="+mn-cs"/>
                      </a:endParaRPr>
                    </a:p>
                  </a:txBody>
                  <a:tcPr marL="37191" marR="37191" marT="18595" marB="185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6954831"/>
                  </a:ext>
                </a:extLst>
              </a:tr>
              <a:tr h="23233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>
                          <a:effectLst/>
                          <a:latin typeface="inherit"/>
                        </a:rPr>
                        <a:t>Quantity</a:t>
                      </a:r>
                      <a:endParaRPr lang="en-US" sz="1100">
                        <a:effectLst/>
                        <a:latin typeface="inherit"/>
                      </a:endParaRPr>
                    </a:p>
                  </a:txBody>
                  <a:tcPr marL="37191" marR="37191" marT="18595" marB="185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1100" dirty="0">
                          <a:effectLst/>
                          <a:latin typeface="inherit"/>
                        </a:rPr>
                        <a:t>Количество товара, приобретенного в данной транзакции </a:t>
                      </a:r>
                      <a:endParaRPr lang="en-US" sz="1100" dirty="0">
                        <a:effectLst/>
                        <a:latin typeface="inherit"/>
                      </a:endParaRPr>
                    </a:p>
                  </a:txBody>
                  <a:tcPr marL="37191" marR="37191" marT="18595" marB="185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6737661"/>
                  </a:ext>
                </a:extLst>
              </a:tr>
              <a:tr h="29739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>
                          <a:effectLst/>
                          <a:latin typeface="inherit"/>
                        </a:rPr>
                        <a:t>InvoiceDate</a:t>
                      </a:r>
                      <a:endParaRPr lang="en-US" sz="1100">
                        <a:effectLst/>
                        <a:latin typeface="inherit"/>
                      </a:endParaRPr>
                    </a:p>
                  </a:txBody>
                  <a:tcPr marL="37191" marR="37191" marT="18595" marB="185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1100">
                          <a:effectLst/>
                          <a:latin typeface="inherit"/>
                        </a:rPr>
                        <a:t>Дата совершенной транзакции </a:t>
                      </a:r>
                      <a:endParaRPr lang="en-US" sz="1100" dirty="0">
                        <a:effectLst/>
                        <a:latin typeface="inherit"/>
                      </a:endParaRPr>
                    </a:p>
                  </a:txBody>
                  <a:tcPr marL="37191" marR="37191" marT="18595" marB="185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2676912"/>
                  </a:ext>
                </a:extLst>
              </a:tr>
              <a:tr h="29739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>
                          <a:effectLst/>
                          <a:latin typeface="inherit"/>
                        </a:rPr>
                        <a:t>UnitPrice</a:t>
                      </a:r>
                      <a:endParaRPr lang="en-US" sz="1100">
                        <a:effectLst/>
                        <a:latin typeface="inherit"/>
                      </a:endParaRPr>
                    </a:p>
                  </a:txBody>
                  <a:tcPr marL="37191" marR="37191" marT="18595" marB="185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1100" dirty="0">
                          <a:effectLst/>
                          <a:latin typeface="inherit"/>
                        </a:rPr>
                        <a:t>Цена за единицу товара</a:t>
                      </a:r>
                      <a:endParaRPr lang="en-US" sz="1100" dirty="0">
                        <a:effectLst/>
                        <a:latin typeface="inherit"/>
                      </a:endParaRPr>
                    </a:p>
                  </a:txBody>
                  <a:tcPr marL="37191" marR="37191" marT="18595" marB="185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6593873"/>
                  </a:ext>
                </a:extLst>
              </a:tr>
              <a:tr h="38968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>
                          <a:effectLst/>
                          <a:latin typeface="inherit"/>
                        </a:rPr>
                        <a:t>CustomerID</a:t>
                      </a:r>
                      <a:endParaRPr lang="en-US" sz="1100">
                        <a:effectLst/>
                        <a:latin typeface="inherit"/>
                      </a:endParaRPr>
                    </a:p>
                  </a:txBody>
                  <a:tcPr marL="37191" marR="37191" marT="18595" marB="185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1100" dirty="0">
                          <a:effectLst/>
                          <a:latin typeface="inherit"/>
                        </a:rPr>
                        <a:t>Идентификатор клиента </a:t>
                      </a:r>
                      <a:endParaRPr lang="en-US" sz="1100" dirty="0">
                        <a:effectLst/>
                        <a:latin typeface="inherit"/>
                      </a:endParaRPr>
                    </a:p>
                  </a:txBody>
                  <a:tcPr marL="37191" marR="37191" marT="18595" marB="185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8636036"/>
                  </a:ext>
                </a:extLst>
              </a:tr>
              <a:tr h="20540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>
                          <a:effectLst/>
                          <a:latin typeface="inherit"/>
                        </a:rPr>
                        <a:t>Country</a:t>
                      </a:r>
                      <a:endParaRPr lang="en-US" sz="1100">
                        <a:effectLst/>
                        <a:latin typeface="inherit"/>
                      </a:endParaRPr>
                    </a:p>
                  </a:txBody>
                  <a:tcPr marL="37191" marR="37191" marT="18595" marB="185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1100" dirty="0">
                          <a:effectLst/>
                          <a:latin typeface="inherit"/>
                        </a:rPr>
                        <a:t>Страна </a:t>
                      </a:r>
                      <a:endParaRPr lang="en-US" sz="1100" dirty="0">
                        <a:effectLst/>
                        <a:latin typeface="inherit"/>
                      </a:endParaRPr>
                    </a:p>
                  </a:txBody>
                  <a:tcPr marL="37191" marR="37191" marT="18595" marB="185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15839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874372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63BE07B9-2225-9B14-15E2-CBDBA6FA00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85030"/>
            <a:ext cx="10515600" cy="5691933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Подготовка к анализу данных: </a:t>
            </a:r>
          </a:p>
        </p:txBody>
      </p:sp>
      <p:pic>
        <p:nvPicPr>
          <p:cNvPr id="8" name="Picture 4" descr="Python icon - Free download on Iconfinder">
            <a:extLst>
              <a:ext uri="{FF2B5EF4-FFF2-40B4-BE49-F238E27FC236}">
                <a16:creationId xmlns:a16="http://schemas.microsoft.com/office/drawing/2014/main" id="{C068E8E5-9B7B-6B72-99F7-3CE1514C7C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4786" y="34376"/>
            <a:ext cx="800511" cy="800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3BB1B5B4-AF52-3757-D97E-F9E448C0E8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34887"/>
            <a:ext cx="10630821" cy="4374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8617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41FC56D-D420-D4E5-BF8F-C5A2DE18D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7136958" cy="859376"/>
          </a:xfrm>
        </p:spPr>
        <p:txBody>
          <a:bodyPr/>
          <a:lstStyle/>
          <a:p>
            <a:endParaRPr lang="ru-RU" dirty="0"/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2095AEB6-86B8-347F-61EA-DCB85764DA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1537" y="3457820"/>
            <a:ext cx="10515600" cy="2545563"/>
          </a:xfrm>
        </p:spPr>
      </p:pic>
      <p:pic>
        <p:nvPicPr>
          <p:cNvPr id="4" name="Picture 4" descr="Python icon - Free download on Iconfinder">
            <a:extLst>
              <a:ext uri="{FF2B5EF4-FFF2-40B4-BE49-F238E27FC236}">
                <a16:creationId xmlns:a16="http://schemas.microsoft.com/office/drawing/2014/main" id="{321D0F8B-E738-D13C-A746-53B9CCAB34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5940" y="90308"/>
            <a:ext cx="800511" cy="800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E5F55027-DD22-59AA-881B-439D6A0542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537" y="1215031"/>
            <a:ext cx="10668925" cy="2126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1464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174AEFF-6982-EDFD-D987-EEB398384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6711462" cy="736844"/>
          </a:xfrm>
        </p:spPr>
        <p:txBody>
          <a:bodyPr>
            <a:normAutofit/>
          </a:bodyPr>
          <a:lstStyle/>
          <a:p>
            <a:r>
              <a:rPr lang="ru-RU" sz="3600" dirty="0"/>
              <a:t>Начнем анализ</a:t>
            </a:r>
          </a:p>
        </p:txBody>
      </p:sp>
      <p:pic>
        <p:nvPicPr>
          <p:cNvPr id="7" name="Picture 4" descr="Python icon - Free download on Iconfinder">
            <a:extLst>
              <a:ext uri="{FF2B5EF4-FFF2-40B4-BE49-F238E27FC236}">
                <a16:creationId xmlns:a16="http://schemas.microsoft.com/office/drawing/2014/main" id="{800932FE-676A-934C-269A-57F12BC9AD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5940" y="90308"/>
            <a:ext cx="800511" cy="800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E9AC0FD9-E1C6-0E8F-FC08-5E12936209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940085"/>
            <a:ext cx="5098222" cy="2027096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77F26788-13B5-2EF4-1DBD-8F019140A5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890819"/>
            <a:ext cx="4930567" cy="288823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E32438DE-9982-187C-236B-F521F458E5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3235" y="832550"/>
            <a:ext cx="5159187" cy="3215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6348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1A03ED-018A-7C0E-3471-A6C5E1811E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3214AD6-5101-F3A0-360C-25A1F87890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6711462" cy="736844"/>
          </a:xfrm>
        </p:spPr>
        <p:txBody>
          <a:bodyPr>
            <a:normAutofit/>
          </a:bodyPr>
          <a:lstStyle/>
          <a:p>
            <a:r>
              <a:rPr lang="ru-RU" sz="3600" dirty="0"/>
              <a:t>Начнем анализ</a:t>
            </a:r>
          </a:p>
        </p:txBody>
      </p:sp>
      <p:pic>
        <p:nvPicPr>
          <p:cNvPr id="7" name="Picture 4" descr="Python icon - Free download on Iconfinder">
            <a:extLst>
              <a:ext uri="{FF2B5EF4-FFF2-40B4-BE49-F238E27FC236}">
                <a16:creationId xmlns:a16="http://schemas.microsoft.com/office/drawing/2014/main" id="{938B1A12-B418-9A19-6161-B58AEE009E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5940" y="90308"/>
            <a:ext cx="800511" cy="800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81B0595-0544-325A-5373-335E0DA6BE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0435" y="1101970"/>
            <a:ext cx="5781533" cy="5255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8046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BB01874-8995-8CF3-47E6-3440E19340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/>
              <a:t>Еще возможности</a:t>
            </a:r>
            <a:r>
              <a:rPr lang="en-US" sz="4000" dirty="0"/>
              <a:t> </a:t>
            </a:r>
            <a:r>
              <a:rPr lang="en-US" sz="4000" dirty="0" err="1"/>
              <a:t>matplotlib.pyplot</a:t>
            </a:r>
            <a:r>
              <a:rPr lang="en-US" sz="4000" dirty="0"/>
              <a:t> </a:t>
            </a:r>
            <a:r>
              <a:rPr lang="ru-RU" sz="4000" dirty="0"/>
              <a:t>и </a:t>
            </a:r>
            <a:r>
              <a:rPr lang="en-US" sz="4000" dirty="0"/>
              <a:t>seaborn</a:t>
            </a:r>
            <a:br>
              <a:rPr lang="en-US" sz="4000" dirty="0"/>
            </a:br>
            <a:r>
              <a:rPr lang="ru-RU" sz="4000" dirty="0"/>
              <a:t>на примере других датасетов</a:t>
            </a:r>
          </a:p>
        </p:txBody>
      </p:sp>
      <p:pic>
        <p:nvPicPr>
          <p:cNvPr id="3" name="Picture 4" descr="Python icon - Free download on Iconfinder">
            <a:extLst>
              <a:ext uri="{FF2B5EF4-FFF2-40B4-BE49-F238E27FC236}">
                <a16:creationId xmlns:a16="http://schemas.microsoft.com/office/drawing/2014/main" id="{4E2C0415-B599-9809-D57F-E2DEA60674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0894" y="141425"/>
            <a:ext cx="800511" cy="800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C6CF41E-B4BB-E28F-E434-16D56D02FD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565" y="1591105"/>
            <a:ext cx="10562235" cy="4976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659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D1D34A-267C-F98D-A3E0-6FF0E4B9D3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9C7EF24-5A17-AD40-DCB5-76524311A6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/>
              <a:t>Еще возможности</a:t>
            </a:r>
            <a:r>
              <a:rPr lang="en-US" sz="4000" dirty="0"/>
              <a:t> </a:t>
            </a:r>
            <a:r>
              <a:rPr lang="en-US" sz="4000" dirty="0" err="1"/>
              <a:t>matplotlib.pyplot</a:t>
            </a:r>
            <a:r>
              <a:rPr lang="en-US" sz="4000" dirty="0"/>
              <a:t> </a:t>
            </a:r>
            <a:r>
              <a:rPr lang="ru-RU" sz="4000" dirty="0"/>
              <a:t>и </a:t>
            </a:r>
            <a:r>
              <a:rPr lang="en-US" sz="4000" dirty="0"/>
              <a:t>seaborn</a:t>
            </a:r>
            <a:br>
              <a:rPr lang="en-US" sz="4000" dirty="0"/>
            </a:br>
            <a:r>
              <a:rPr lang="ru-RU" sz="4000" dirty="0"/>
              <a:t>на примере других датасетов</a:t>
            </a:r>
          </a:p>
        </p:txBody>
      </p:sp>
      <p:pic>
        <p:nvPicPr>
          <p:cNvPr id="3" name="Picture 4" descr="Python icon - Free download on Iconfinder">
            <a:extLst>
              <a:ext uri="{FF2B5EF4-FFF2-40B4-BE49-F238E27FC236}">
                <a16:creationId xmlns:a16="http://schemas.microsoft.com/office/drawing/2014/main" id="{CA9D18F5-DBDB-7C26-A420-4C5E3D1E52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0894" y="141425"/>
            <a:ext cx="800511" cy="800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3B3D438-095F-14EA-BFA1-8EE6FDEFBB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10554615" cy="4801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1348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3">
      <a:dk1>
        <a:sysClr val="windowText" lastClr="000000"/>
      </a:dk1>
      <a:lt1>
        <a:sysClr val="window" lastClr="FFFFFF"/>
      </a:lt1>
      <a:dk2>
        <a:srgbClr val="DFDFDF"/>
      </a:dk2>
      <a:lt2>
        <a:srgbClr val="928B8B"/>
      </a:lt2>
      <a:accent1>
        <a:srgbClr val="415F8F"/>
      </a:accent1>
      <a:accent2>
        <a:srgbClr val="EC7474"/>
      </a:accent2>
      <a:accent3>
        <a:srgbClr val="74C77E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294</TotalTime>
  <Words>181</Words>
  <Application>Microsoft Office PowerPoint</Application>
  <PresentationFormat>Широкоэкранный</PresentationFormat>
  <Paragraphs>40</Paragraphs>
  <Slides>16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16</vt:i4>
      </vt:variant>
    </vt:vector>
  </HeadingPairs>
  <TitlesOfParts>
    <vt:vector size="25" baseType="lpstr">
      <vt:lpstr>Arial</vt:lpstr>
      <vt:lpstr>Calibri</vt:lpstr>
      <vt:lpstr>Calibri Light</vt:lpstr>
      <vt:lpstr>Georgia</vt:lpstr>
      <vt:lpstr>Georgia Pro Light</vt:lpstr>
      <vt:lpstr>inherit</vt:lpstr>
      <vt:lpstr>system-ui</vt:lpstr>
      <vt:lpstr>YS Text</vt:lpstr>
      <vt:lpstr>Office Theme</vt:lpstr>
      <vt:lpstr>Презентация PowerPoint</vt:lpstr>
      <vt:lpstr>Основные библиотеки в Python  для анализа и визуализации данных </vt:lpstr>
      <vt:lpstr>Презентация PowerPoint</vt:lpstr>
      <vt:lpstr>Презентация PowerPoint</vt:lpstr>
      <vt:lpstr>Презентация PowerPoint</vt:lpstr>
      <vt:lpstr>Начнем анализ</vt:lpstr>
      <vt:lpstr>Начнем анализ</vt:lpstr>
      <vt:lpstr>Еще возможности matplotlib.pyplot и seaborn на примере других датасетов</vt:lpstr>
      <vt:lpstr>Еще возможности matplotlib.pyplot и seaborn на примере других датасетов</vt:lpstr>
      <vt:lpstr>Еще возможности matplotlib.pyplot и seaborn на примере других датасетов</vt:lpstr>
      <vt:lpstr>И возможно библиотеки plotly</vt:lpstr>
      <vt:lpstr>RFM - сегментация </vt:lpstr>
      <vt:lpstr>RFM – сегментация </vt:lpstr>
      <vt:lpstr>RFM – сегментация </vt:lpstr>
      <vt:lpstr>Презентация PowerPoint</vt:lpstr>
      <vt:lpstr>Для желающий ознакомится с кодом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sandysanthiya1234@outlook.com</dc:creator>
  <cp:lastModifiedBy>Татьяна Фильчева</cp:lastModifiedBy>
  <cp:revision>6</cp:revision>
  <dcterms:created xsi:type="dcterms:W3CDTF">2021-07-06T11:32:34Z</dcterms:created>
  <dcterms:modified xsi:type="dcterms:W3CDTF">2024-11-21T11:59:06Z</dcterms:modified>
</cp:coreProperties>
</file>